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59"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730" y="8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1866eaea2a6_5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1866eaea2a6_5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1866eaea2a6_5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1866eaea2a6_5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1866eaea2a6_5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1866eaea2a6_5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866eaea2a6_3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866eaea2a6_3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184e2eec902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184e2eec902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866eaea2a6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866eaea2a6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184e2eec902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184e2eec902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1866eaea2a6_1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1866eaea2a6_1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84e2eec902_1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84e2eec902_1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184e2eec902_1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184e2eec902_1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184e2eec902_1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84e2eec902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s"/>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mc:AlternateContent xmlns:mc="http://schemas.openxmlformats.org/markup-compatibility/2006" xmlns:p14="http://schemas.microsoft.com/office/powerpoint/2010/main">
    <mc:Choice Requires="p14">
      <p:transition spd="med" p14:dur="600">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hyperlink" Target="https://www.holiday-weather.com/black_forest/averag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0" y="0"/>
            <a:ext cx="9144000" cy="5143500"/>
          </a:xfrm>
          <a:prstGeom prst="rect">
            <a:avLst/>
          </a:prstGeom>
          <a:noFill/>
          <a:ln>
            <a:noFill/>
          </a:ln>
        </p:spPr>
      </p:pic>
      <p:sp>
        <p:nvSpPr>
          <p:cNvPr id="55" name="Google Shape;55;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s" sz="4600" b="1">
                <a:solidFill>
                  <a:schemeClr val="lt1"/>
                </a:solidFill>
                <a:latin typeface="Times New Roman"/>
                <a:ea typeface="Times New Roman"/>
                <a:cs typeface="Times New Roman"/>
                <a:sym typeface="Times New Roman"/>
              </a:rPr>
              <a:t>BLACK FOREST AREA</a:t>
            </a:r>
            <a:endParaRPr sz="4600" b="1">
              <a:solidFill>
                <a:schemeClr val="lt1"/>
              </a:solidFill>
              <a:latin typeface="Times New Roman"/>
              <a:ea typeface="Times New Roman"/>
              <a:cs typeface="Times New Roman"/>
              <a:sym typeface="Times New Roman"/>
            </a:endParaRPr>
          </a:p>
        </p:txBody>
      </p:sp>
      <p:sp>
        <p:nvSpPr>
          <p:cNvPr id="56" name="Google Shape;56;p13"/>
          <p:cNvSpPr txBox="1"/>
          <p:nvPr/>
        </p:nvSpPr>
        <p:spPr>
          <a:xfrm>
            <a:off x="467550" y="4308759"/>
            <a:ext cx="8208900" cy="608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b="1">
                <a:solidFill>
                  <a:srgbClr val="FFFFFF"/>
                </a:solidFill>
              </a:rPr>
              <a:t>Felipe Bachmann, Jacqueline Plapp, Tim Kiessling, Yeray Reyes, Aitana Bohórquez, Óscar Kronborg, Vald Ursu, Javier Sánchez.</a:t>
            </a:r>
            <a:endParaRPr b="1">
              <a:solidFill>
                <a:srgbClr val="FFFF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Clr>
                <a:schemeClr val="dk1"/>
              </a:buClr>
              <a:buSzPct val="39285"/>
              <a:buFont typeface="Arial"/>
              <a:buNone/>
            </a:pPr>
            <a:r>
              <a:rPr lang="es">
                <a:solidFill>
                  <a:schemeClr val="accent5"/>
                </a:solidFill>
                <a:latin typeface="Times New Roman"/>
                <a:ea typeface="Times New Roman"/>
                <a:cs typeface="Times New Roman"/>
                <a:sym typeface="Times New Roman"/>
              </a:rPr>
              <a:t>NATURE</a:t>
            </a:r>
            <a:endParaRPr>
              <a:solidFill>
                <a:schemeClr val="accent5"/>
              </a:solidFill>
            </a:endParaRPr>
          </a:p>
        </p:txBody>
      </p:sp>
      <p:sp>
        <p:nvSpPr>
          <p:cNvPr id="148" name="Google Shape;148;p22"/>
          <p:cNvSpPr txBox="1">
            <a:spLocks noGrp="1"/>
          </p:cNvSpPr>
          <p:nvPr>
            <p:ph type="body" idx="1"/>
          </p:nvPr>
        </p:nvSpPr>
        <p:spPr>
          <a:xfrm>
            <a:off x="311700" y="1152475"/>
            <a:ext cx="44418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sz="1400">
                <a:solidFill>
                  <a:schemeClr val="dk1"/>
                </a:solidFill>
                <a:latin typeface="Times New Roman"/>
                <a:ea typeface="Times New Roman"/>
                <a:cs typeface="Times New Roman"/>
                <a:sym typeface="Times New Roman"/>
              </a:rPr>
              <a:t>-</a:t>
            </a:r>
            <a:r>
              <a:rPr lang="es" sz="1600">
                <a:solidFill>
                  <a:schemeClr val="dk1"/>
                </a:solidFill>
                <a:latin typeface="Times New Roman"/>
                <a:ea typeface="Times New Roman"/>
                <a:cs typeface="Times New Roman"/>
                <a:sym typeface="Times New Roman"/>
              </a:rPr>
              <a:t>Canopy</a:t>
            </a:r>
            <a:r>
              <a:rPr lang="es" sz="1400">
                <a:solidFill>
                  <a:schemeClr val="dk1"/>
                </a:solidFill>
                <a:latin typeface="Times New Roman"/>
                <a:ea typeface="Times New Roman"/>
                <a:cs typeface="Times New Roman"/>
                <a:sym typeface="Times New Roman"/>
              </a:rPr>
              <a:t>: Black Forest predominantly consists of a variety of pine, spruce and fir trees for example: Scot Pine, Norway Spruce and European Silver Fir.</a:t>
            </a:r>
            <a:endParaRPr sz="1400">
              <a:solidFill>
                <a:schemeClr val="dk1"/>
              </a:solidFill>
              <a:latin typeface="Times New Roman"/>
              <a:ea typeface="Times New Roman"/>
              <a:cs typeface="Times New Roman"/>
              <a:sym typeface="Times New Roman"/>
            </a:endParaRPr>
          </a:p>
          <a:p>
            <a:pPr marL="0" lvl="0" indent="0" algn="l" rtl="0">
              <a:spcBef>
                <a:spcPts val="1200"/>
              </a:spcBef>
              <a:spcAft>
                <a:spcPts val="1200"/>
              </a:spcAft>
              <a:buNone/>
            </a:pPr>
            <a:endParaRPr/>
          </a:p>
        </p:txBody>
      </p:sp>
      <p:pic>
        <p:nvPicPr>
          <p:cNvPr id="149" name="Google Shape;149;p22"/>
          <p:cNvPicPr preferRelativeResize="0"/>
          <p:nvPr/>
        </p:nvPicPr>
        <p:blipFill rotWithShape="1">
          <a:blip r:embed="rId3">
            <a:alphaModFix/>
          </a:blip>
          <a:srcRect t="-3720" b="3719"/>
          <a:stretch/>
        </p:blipFill>
        <p:spPr>
          <a:xfrm>
            <a:off x="6666350" y="1094675"/>
            <a:ext cx="2038725" cy="3126575"/>
          </a:xfrm>
          <a:prstGeom prst="rect">
            <a:avLst/>
          </a:prstGeom>
          <a:noFill/>
          <a:ln>
            <a:noFill/>
          </a:ln>
        </p:spPr>
      </p:pic>
      <p:pic>
        <p:nvPicPr>
          <p:cNvPr id="150" name="Google Shape;150;p22"/>
          <p:cNvPicPr preferRelativeResize="0"/>
          <p:nvPr/>
        </p:nvPicPr>
        <p:blipFill>
          <a:blip r:embed="rId4">
            <a:alphaModFix/>
          </a:blip>
          <a:stretch>
            <a:fillRect/>
          </a:stretch>
        </p:blipFill>
        <p:spPr>
          <a:xfrm>
            <a:off x="611625" y="2331800"/>
            <a:ext cx="3409125" cy="2471599"/>
          </a:xfrm>
          <a:prstGeom prst="rect">
            <a:avLst/>
          </a:prstGeom>
          <a:noFill/>
          <a:ln>
            <a:noFill/>
          </a:ln>
        </p:spPr>
      </p:pic>
      <p:pic>
        <p:nvPicPr>
          <p:cNvPr id="151" name="Google Shape;151;p22"/>
          <p:cNvPicPr preferRelativeResize="0"/>
          <p:nvPr/>
        </p:nvPicPr>
        <p:blipFill>
          <a:blip r:embed="rId5">
            <a:alphaModFix/>
          </a:blip>
          <a:stretch>
            <a:fillRect/>
          </a:stretch>
        </p:blipFill>
        <p:spPr>
          <a:xfrm>
            <a:off x="4572000" y="1911975"/>
            <a:ext cx="1805249" cy="2924201"/>
          </a:xfrm>
          <a:prstGeom prst="rect">
            <a:avLst/>
          </a:prstGeom>
          <a:noFill/>
          <a:ln>
            <a:noFill/>
          </a:ln>
        </p:spPr>
      </p:pic>
      <p:sp>
        <p:nvSpPr>
          <p:cNvPr id="152" name="Google Shape;152;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s"/>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s">
                <a:solidFill>
                  <a:schemeClr val="accent5"/>
                </a:solidFill>
                <a:latin typeface="Times New Roman"/>
                <a:ea typeface="Times New Roman"/>
                <a:cs typeface="Times New Roman"/>
                <a:sym typeface="Times New Roman"/>
              </a:rPr>
              <a:t>NATURE</a:t>
            </a:r>
            <a:endParaRPr>
              <a:solidFill>
                <a:schemeClr val="accent5"/>
              </a:solidFill>
            </a:endParaRPr>
          </a:p>
        </p:txBody>
      </p:sp>
      <p:sp>
        <p:nvSpPr>
          <p:cNvPr id="158" name="Google Shape;158;p23"/>
          <p:cNvSpPr txBox="1">
            <a:spLocks noGrp="1"/>
          </p:cNvSpPr>
          <p:nvPr>
            <p:ph type="body" idx="1"/>
          </p:nvPr>
        </p:nvSpPr>
        <p:spPr>
          <a:xfrm>
            <a:off x="311700" y="1152475"/>
            <a:ext cx="57240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sz="1400">
                <a:solidFill>
                  <a:schemeClr val="dk1"/>
                </a:solidFill>
                <a:latin typeface="Times New Roman"/>
                <a:ea typeface="Times New Roman"/>
                <a:cs typeface="Times New Roman"/>
                <a:sym typeface="Times New Roman"/>
              </a:rPr>
              <a:t>-</a:t>
            </a:r>
            <a:r>
              <a:rPr lang="es" sz="1600">
                <a:solidFill>
                  <a:schemeClr val="dk1"/>
                </a:solidFill>
                <a:latin typeface="Times New Roman"/>
                <a:ea typeface="Times New Roman"/>
                <a:cs typeface="Times New Roman"/>
                <a:sym typeface="Times New Roman"/>
              </a:rPr>
              <a:t>Understory</a:t>
            </a:r>
            <a:r>
              <a:rPr lang="es" sz="1400">
                <a:solidFill>
                  <a:schemeClr val="dk1"/>
                </a:solidFill>
                <a:latin typeface="Times New Roman"/>
                <a:ea typeface="Times New Roman"/>
                <a:cs typeface="Times New Roman"/>
                <a:sym typeface="Times New Roman"/>
              </a:rPr>
              <a:t> : There isn't much understory cause of the density of the forest that don't let the light passes through. The only trees that we can find are: Beech, Oak, Hazel, Larch, Elm, Lime, Acer, Alder and other various broadleaf trees.</a:t>
            </a:r>
            <a:endParaRPr sz="1400">
              <a:solidFill>
                <a:schemeClr val="dk1"/>
              </a:solidFill>
              <a:latin typeface="Times New Roman"/>
              <a:ea typeface="Times New Roman"/>
              <a:cs typeface="Times New Roman"/>
              <a:sym typeface="Times New Roman"/>
            </a:endParaRPr>
          </a:p>
          <a:p>
            <a:pPr marL="0" lvl="0" indent="0" algn="l" rtl="0">
              <a:spcBef>
                <a:spcPts val="1200"/>
              </a:spcBef>
              <a:spcAft>
                <a:spcPts val="1200"/>
              </a:spcAft>
              <a:buNone/>
            </a:pPr>
            <a:endParaRPr/>
          </a:p>
        </p:txBody>
      </p:sp>
      <p:sp>
        <p:nvSpPr>
          <p:cNvPr id="159" name="Google Shape;159;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s"/>
              <a:t>11</a:t>
            </a:fld>
            <a:endParaRPr/>
          </a:p>
        </p:txBody>
      </p:sp>
      <p:pic>
        <p:nvPicPr>
          <p:cNvPr id="160" name="Google Shape;160;p23"/>
          <p:cNvPicPr preferRelativeResize="0"/>
          <p:nvPr/>
        </p:nvPicPr>
        <p:blipFill>
          <a:blip r:embed="rId3">
            <a:alphaModFix/>
          </a:blip>
          <a:stretch>
            <a:fillRect/>
          </a:stretch>
        </p:blipFill>
        <p:spPr>
          <a:xfrm>
            <a:off x="1579475" y="2081425"/>
            <a:ext cx="3796451" cy="2847325"/>
          </a:xfrm>
          <a:prstGeom prst="rect">
            <a:avLst/>
          </a:prstGeom>
          <a:noFill/>
          <a:ln>
            <a:noFill/>
          </a:ln>
        </p:spPr>
      </p:pic>
      <p:pic>
        <p:nvPicPr>
          <p:cNvPr id="161" name="Google Shape;161;p23"/>
          <p:cNvPicPr preferRelativeResize="0"/>
          <p:nvPr/>
        </p:nvPicPr>
        <p:blipFill>
          <a:blip r:embed="rId4">
            <a:alphaModFix/>
          </a:blip>
          <a:stretch>
            <a:fillRect/>
          </a:stretch>
        </p:blipFill>
        <p:spPr>
          <a:xfrm>
            <a:off x="5906775" y="784425"/>
            <a:ext cx="3114374" cy="415249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s">
                <a:solidFill>
                  <a:schemeClr val="accent5"/>
                </a:solidFill>
                <a:latin typeface="Times New Roman"/>
                <a:ea typeface="Times New Roman"/>
                <a:cs typeface="Times New Roman"/>
                <a:sym typeface="Times New Roman"/>
              </a:rPr>
              <a:t>NATURE</a:t>
            </a:r>
            <a:endParaRPr>
              <a:solidFill>
                <a:schemeClr val="accent5"/>
              </a:solidFill>
            </a:endParaRPr>
          </a:p>
        </p:txBody>
      </p:sp>
      <p:sp>
        <p:nvSpPr>
          <p:cNvPr id="167" name="Google Shape;167;p24"/>
          <p:cNvSpPr txBox="1">
            <a:spLocks noGrp="1"/>
          </p:cNvSpPr>
          <p:nvPr>
            <p:ph type="body" idx="1"/>
          </p:nvPr>
        </p:nvSpPr>
        <p:spPr>
          <a:xfrm>
            <a:off x="311700" y="1152475"/>
            <a:ext cx="57240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sz="1400">
                <a:solidFill>
                  <a:schemeClr val="dk1"/>
                </a:solidFill>
                <a:latin typeface="Times New Roman"/>
                <a:ea typeface="Times New Roman"/>
                <a:cs typeface="Times New Roman"/>
                <a:sym typeface="Times New Roman"/>
              </a:rPr>
              <a:t>-</a:t>
            </a:r>
            <a:r>
              <a:rPr lang="es" sz="1600">
                <a:solidFill>
                  <a:schemeClr val="dk1"/>
                </a:solidFill>
                <a:latin typeface="Times New Roman"/>
                <a:ea typeface="Times New Roman"/>
                <a:cs typeface="Times New Roman"/>
                <a:sym typeface="Times New Roman"/>
              </a:rPr>
              <a:t>Ground cover</a:t>
            </a:r>
            <a:r>
              <a:rPr lang="es" sz="1400">
                <a:solidFill>
                  <a:schemeClr val="dk1"/>
                </a:solidFill>
                <a:latin typeface="Times New Roman"/>
                <a:ea typeface="Times New Roman"/>
                <a:cs typeface="Times New Roman"/>
                <a:sym typeface="Times New Roman"/>
              </a:rPr>
              <a:t> : There are various types of scrubs, ferns and grass that grow in the black forest. The valleys of the forest are used for grazing and animal consumption due to its very high quality.</a:t>
            </a:r>
            <a:endParaRPr sz="1400">
              <a:solidFill>
                <a:schemeClr val="dk1"/>
              </a:solidFill>
              <a:latin typeface="Times New Roman"/>
              <a:ea typeface="Times New Roman"/>
              <a:cs typeface="Times New Roman"/>
              <a:sym typeface="Times New Roman"/>
            </a:endParaRPr>
          </a:p>
          <a:p>
            <a:pPr marL="0" lvl="0" indent="0" algn="l" rtl="0">
              <a:spcBef>
                <a:spcPts val="1200"/>
              </a:spcBef>
              <a:spcAft>
                <a:spcPts val="1200"/>
              </a:spcAft>
              <a:buNone/>
            </a:pPr>
            <a:endParaRPr/>
          </a:p>
        </p:txBody>
      </p:sp>
      <p:sp>
        <p:nvSpPr>
          <p:cNvPr id="168" name="Google Shape;168;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s"/>
              <a:t>12</a:t>
            </a:fld>
            <a:endParaRPr/>
          </a:p>
        </p:txBody>
      </p:sp>
      <p:pic>
        <p:nvPicPr>
          <p:cNvPr id="169" name="Google Shape;169;p24"/>
          <p:cNvPicPr preferRelativeResize="0"/>
          <p:nvPr/>
        </p:nvPicPr>
        <p:blipFill>
          <a:blip r:embed="rId3">
            <a:alphaModFix/>
          </a:blip>
          <a:stretch>
            <a:fillRect/>
          </a:stretch>
        </p:blipFill>
        <p:spPr>
          <a:xfrm>
            <a:off x="387900" y="2249775"/>
            <a:ext cx="3954776" cy="2457600"/>
          </a:xfrm>
          <a:prstGeom prst="rect">
            <a:avLst/>
          </a:prstGeom>
          <a:noFill/>
          <a:ln>
            <a:noFill/>
          </a:ln>
        </p:spPr>
      </p:pic>
      <p:pic>
        <p:nvPicPr>
          <p:cNvPr id="170" name="Google Shape;170;p24"/>
          <p:cNvPicPr preferRelativeResize="0"/>
          <p:nvPr/>
        </p:nvPicPr>
        <p:blipFill>
          <a:blip r:embed="rId4">
            <a:alphaModFix/>
          </a:blip>
          <a:stretch>
            <a:fillRect/>
          </a:stretch>
        </p:blipFill>
        <p:spPr>
          <a:xfrm>
            <a:off x="5071474" y="2249771"/>
            <a:ext cx="3684626" cy="2457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ctrTitle"/>
          </p:nvPr>
        </p:nvSpPr>
        <p:spPr>
          <a:xfrm>
            <a:off x="311700" y="657975"/>
            <a:ext cx="8520600" cy="6960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s" sz="3000">
                <a:solidFill>
                  <a:schemeClr val="accent5"/>
                </a:solidFill>
                <a:latin typeface="Times New Roman"/>
                <a:ea typeface="Times New Roman"/>
                <a:cs typeface="Times New Roman"/>
                <a:sym typeface="Times New Roman"/>
              </a:rPr>
              <a:t>STRUCTURE</a:t>
            </a:r>
            <a:endParaRPr sz="3000">
              <a:solidFill>
                <a:schemeClr val="accent5"/>
              </a:solidFill>
              <a:latin typeface="Times New Roman"/>
              <a:ea typeface="Times New Roman"/>
              <a:cs typeface="Times New Roman"/>
              <a:sym typeface="Times New Roman"/>
            </a:endParaRPr>
          </a:p>
        </p:txBody>
      </p:sp>
      <p:sp>
        <p:nvSpPr>
          <p:cNvPr id="62" name="Google Shape;62;p14"/>
          <p:cNvSpPr txBox="1">
            <a:spLocks noGrp="1"/>
          </p:cNvSpPr>
          <p:nvPr>
            <p:ph type="subTitle" idx="1"/>
          </p:nvPr>
        </p:nvSpPr>
        <p:spPr>
          <a:xfrm>
            <a:off x="311700" y="1779150"/>
            <a:ext cx="8520600" cy="2833800"/>
          </a:xfrm>
          <a:prstGeom prst="rect">
            <a:avLst/>
          </a:prstGeom>
        </p:spPr>
        <p:txBody>
          <a:bodyPr spcFirstLastPara="1" wrap="square" lIns="91425" tIns="91425" rIns="91425" bIns="91425" anchor="t" anchorCtr="0">
            <a:normAutofit lnSpcReduction="20000"/>
          </a:bodyPr>
          <a:lstStyle/>
          <a:p>
            <a:pPr marL="457200" lvl="0" indent="-304800" algn="l" rtl="0">
              <a:spcBef>
                <a:spcPts val="0"/>
              </a:spcBef>
              <a:spcAft>
                <a:spcPts val="0"/>
              </a:spcAft>
              <a:buClr>
                <a:schemeClr val="dk1"/>
              </a:buClr>
              <a:buSzPts val="1200"/>
              <a:buFont typeface="Times New Roman"/>
              <a:buChar char="●"/>
            </a:pPr>
            <a:r>
              <a:rPr lang="es" sz="1200">
                <a:solidFill>
                  <a:schemeClr val="dk1"/>
                </a:solidFill>
                <a:latin typeface="Times New Roman"/>
                <a:ea typeface="Times New Roman"/>
                <a:cs typeface="Times New Roman"/>
                <a:sym typeface="Times New Roman"/>
              </a:rPr>
              <a:t>INTRODUCTION……………………………..Page n°3</a:t>
            </a:r>
            <a:endParaRPr sz="1200">
              <a:solidFill>
                <a:schemeClr val="dk1"/>
              </a:solidFill>
              <a:latin typeface="Times New Roman"/>
              <a:ea typeface="Times New Roman"/>
              <a:cs typeface="Times New Roman"/>
              <a:sym typeface="Times New Roman"/>
            </a:endParaRPr>
          </a:p>
          <a:p>
            <a:pPr marL="457200" lvl="0" indent="0" algn="l" rtl="0">
              <a:spcBef>
                <a:spcPts val="0"/>
              </a:spcBef>
              <a:spcAft>
                <a:spcPts val="0"/>
              </a:spcAft>
              <a:buNone/>
            </a:pPr>
            <a:endParaRPr sz="1200">
              <a:solidFill>
                <a:schemeClr val="dk1"/>
              </a:solidFill>
              <a:latin typeface="Times New Roman"/>
              <a:ea typeface="Times New Roman"/>
              <a:cs typeface="Times New Roman"/>
              <a:sym typeface="Times New Roman"/>
            </a:endParaRPr>
          </a:p>
          <a:p>
            <a:pPr marL="457200" lvl="0" indent="-304800" algn="l" rtl="0">
              <a:spcBef>
                <a:spcPts val="0"/>
              </a:spcBef>
              <a:spcAft>
                <a:spcPts val="0"/>
              </a:spcAft>
              <a:buClr>
                <a:schemeClr val="dk1"/>
              </a:buClr>
              <a:buSzPts val="1200"/>
              <a:buFont typeface="Times New Roman"/>
              <a:buChar char="●"/>
            </a:pPr>
            <a:r>
              <a:rPr lang="es" sz="1200">
                <a:solidFill>
                  <a:schemeClr val="dk1"/>
                </a:solidFill>
                <a:latin typeface="Times New Roman"/>
                <a:ea typeface="Times New Roman"/>
                <a:cs typeface="Times New Roman"/>
                <a:sym typeface="Times New Roman"/>
              </a:rPr>
              <a:t>RIVERS AND LAKES…………………………….Page n°4</a:t>
            </a:r>
            <a:endParaRPr sz="1200">
              <a:solidFill>
                <a:schemeClr val="dk1"/>
              </a:solidFill>
              <a:latin typeface="Times New Roman"/>
              <a:ea typeface="Times New Roman"/>
              <a:cs typeface="Times New Roman"/>
              <a:sym typeface="Times New Roman"/>
            </a:endParaRPr>
          </a:p>
          <a:p>
            <a:pPr marL="457200" lvl="0" indent="0" algn="l" rtl="0">
              <a:spcBef>
                <a:spcPts val="0"/>
              </a:spcBef>
              <a:spcAft>
                <a:spcPts val="0"/>
              </a:spcAft>
              <a:buNone/>
            </a:pPr>
            <a:endParaRPr sz="1200">
              <a:solidFill>
                <a:schemeClr val="dk1"/>
              </a:solidFill>
              <a:latin typeface="Times New Roman"/>
              <a:ea typeface="Times New Roman"/>
              <a:cs typeface="Times New Roman"/>
              <a:sym typeface="Times New Roman"/>
            </a:endParaRPr>
          </a:p>
          <a:p>
            <a:pPr marL="457200" lvl="0" indent="-304800" algn="l" rtl="0">
              <a:spcBef>
                <a:spcPts val="0"/>
              </a:spcBef>
              <a:spcAft>
                <a:spcPts val="0"/>
              </a:spcAft>
              <a:buClr>
                <a:schemeClr val="dk1"/>
              </a:buClr>
              <a:buSzPts val="1200"/>
              <a:buFont typeface="Times New Roman"/>
              <a:buChar char="●"/>
            </a:pPr>
            <a:r>
              <a:rPr lang="es" sz="1200">
                <a:solidFill>
                  <a:schemeClr val="dk1"/>
                </a:solidFill>
                <a:latin typeface="Times New Roman"/>
                <a:ea typeface="Times New Roman"/>
                <a:cs typeface="Times New Roman"/>
                <a:sym typeface="Times New Roman"/>
              </a:rPr>
              <a:t>CULTURE……………………………………….Page n°5</a:t>
            </a:r>
            <a:endParaRPr sz="1200">
              <a:solidFill>
                <a:schemeClr val="dk1"/>
              </a:solidFill>
              <a:latin typeface="Times New Roman"/>
              <a:ea typeface="Times New Roman"/>
              <a:cs typeface="Times New Roman"/>
              <a:sym typeface="Times New Roman"/>
            </a:endParaRPr>
          </a:p>
          <a:p>
            <a:pPr marL="457200" lvl="0" indent="0" algn="l" rtl="0">
              <a:spcBef>
                <a:spcPts val="0"/>
              </a:spcBef>
              <a:spcAft>
                <a:spcPts val="0"/>
              </a:spcAft>
              <a:buNone/>
            </a:pPr>
            <a:endParaRPr sz="1200">
              <a:solidFill>
                <a:schemeClr val="dk1"/>
              </a:solidFill>
              <a:latin typeface="Times New Roman"/>
              <a:ea typeface="Times New Roman"/>
              <a:cs typeface="Times New Roman"/>
              <a:sym typeface="Times New Roman"/>
            </a:endParaRPr>
          </a:p>
          <a:p>
            <a:pPr marL="457200" lvl="0" indent="-304800" algn="l" rtl="0">
              <a:spcBef>
                <a:spcPts val="0"/>
              </a:spcBef>
              <a:spcAft>
                <a:spcPts val="0"/>
              </a:spcAft>
              <a:buClr>
                <a:schemeClr val="dk1"/>
              </a:buClr>
              <a:buSzPts val="1200"/>
              <a:buFont typeface="Times New Roman"/>
              <a:buChar char="●"/>
            </a:pPr>
            <a:r>
              <a:rPr lang="es" sz="1200">
                <a:solidFill>
                  <a:schemeClr val="dk1"/>
                </a:solidFill>
                <a:latin typeface="Times New Roman"/>
                <a:ea typeface="Times New Roman"/>
                <a:cs typeface="Times New Roman"/>
                <a:sym typeface="Times New Roman"/>
              </a:rPr>
              <a:t>FOOD………………………………………………Page n°6</a:t>
            </a:r>
            <a:endParaRPr sz="1200">
              <a:solidFill>
                <a:schemeClr val="dk1"/>
              </a:solidFill>
              <a:latin typeface="Times New Roman"/>
              <a:ea typeface="Times New Roman"/>
              <a:cs typeface="Times New Roman"/>
              <a:sym typeface="Times New Roman"/>
            </a:endParaRPr>
          </a:p>
          <a:p>
            <a:pPr marL="457200" lvl="0" indent="0" algn="l" rtl="0">
              <a:spcBef>
                <a:spcPts val="0"/>
              </a:spcBef>
              <a:spcAft>
                <a:spcPts val="0"/>
              </a:spcAft>
              <a:buNone/>
            </a:pPr>
            <a:endParaRPr sz="1200">
              <a:solidFill>
                <a:schemeClr val="dk1"/>
              </a:solidFill>
              <a:latin typeface="Times New Roman"/>
              <a:ea typeface="Times New Roman"/>
              <a:cs typeface="Times New Roman"/>
              <a:sym typeface="Times New Roman"/>
            </a:endParaRPr>
          </a:p>
          <a:p>
            <a:pPr marL="457200" lvl="0" indent="-304800" algn="l" rtl="0">
              <a:spcBef>
                <a:spcPts val="0"/>
              </a:spcBef>
              <a:spcAft>
                <a:spcPts val="0"/>
              </a:spcAft>
              <a:buClr>
                <a:schemeClr val="dk1"/>
              </a:buClr>
              <a:buSzPts val="1200"/>
              <a:buFont typeface="Times New Roman"/>
              <a:buChar char="●"/>
            </a:pPr>
            <a:r>
              <a:rPr lang="es" sz="1200">
                <a:solidFill>
                  <a:schemeClr val="dk1"/>
                </a:solidFill>
                <a:latin typeface="Times New Roman"/>
                <a:ea typeface="Times New Roman"/>
                <a:cs typeface="Times New Roman"/>
                <a:sym typeface="Times New Roman"/>
              </a:rPr>
              <a:t>ECONOMICS…………………………………………….Page n°7</a:t>
            </a:r>
            <a:endParaRPr sz="1200">
              <a:solidFill>
                <a:schemeClr val="dk1"/>
              </a:solidFill>
              <a:latin typeface="Times New Roman"/>
              <a:ea typeface="Times New Roman"/>
              <a:cs typeface="Times New Roman"/>
              <a:sym typeface="Times New Roman"/>
            </a:endParaRPr>
          </a:p>
          <a:p>
            <a:pPr marL="457200" lvl="0" indent="0" algn="l" rtl="0">
              <a:spcBef>
                <a:spcPts val="0"/>
              </a:spcBef>
              <a:spcAft>
                <a:spcPts val="0"/>
              </a:spcAft>
              <a:buNone/>
            </a:pPr>
            <a:endParaRPr sz="1200">
              <a:solidFill>
                <a:schemeClr val="dk1"/>
              </a:solidFill>
              <a:latin typeface="Times New Roman"/>
              <a:ea typeface="Times New Roman"/>
              <a:cs typeface="Times New Roman"/>
              <a:sym typeface="Times New Roman"/>
            </a:endParaRPr>
          </a:p>
          <a:p>
            <a:pPr marL="457200" lvl="0" indent="-304800" algn="l" rtl="0">
              <a:spcBef>
                <a:spcPts val="0"/>
              </a:spcBef>
              <a:spcAft>
                <a:spcPts val="0"/>
              </a:spcAft>
              <a:buClr>
                <a:schemeClr val="dk1"/>
              </a:buClr>
              <a:buSzPts val="1200"/>
              <a:buFont typeface="Times New Roman"/>
              <a:buChar char="●"/>
            </a:pPr>
            <a:r>
              <a:rPr lang="es" sz="1200">
                <a:solidFill>
                  <a:schemeClr val="dk1"/>
                </a:solidFill>
                <a:latin typeface="Times New Roman"/>
                <a:ea typeface="Times New Roman"/>
                <a:cs typeface="Times New Roman"/>
                <a:sym typeface="Times New Roman"/>
              </a:rPr>
              <a:t>ANIMALS……………………………………………..Page n°8</a:t>
            </a:r>
            <a:endParaRPr sz="1200">
              <a:solidFill>
                <a:schemeClr val="dk1"/>
              </a:solidFill>
              <a:latin typeface="Times New Roman"/>
              <a:ea typeface="Times New Roman"/>
              <a:cs typeface="Times New Roman"/>
              <a:sym typeface="Times New Roman"/>
            </a:endParaRPr>
          </a:p>
          <a:p>
            <a:pPr marL="457200" lvl="0" indent="0" algn="l" rtl="0">
              <a:spcBef>
                <a:spcPts val="0"/>
              </a:spcBef>
              <a:spcAft>
                <a:spcPts val="0"/>
              </a:spcAft>
              <a:buNone/>
            </a:pPr>
            <a:endParaRPr sz="1200">
              <a:solidFill>
                <a:schemeClr val="dk1"/>
              </a:solidFill>
              <a:latin typeface="Times New Roman"/>
              <a:ea typeface="Times New Roman"/>
              <a:cs typeface="Times New Roman"/>
              <a:sym typeface="Times New Roman"/>
            </a:endParaRPr>
          </a:p>
          <a:p>
            <a:pPr marL="457200" lvl="0" indent="-304800" algn="l" rtl="0">
              <a:spcBef>
                <a:spcPts val="0"/>
              </a:spcBef>
              <a:spcAft>
                <a:spcPts val="0"/>
              </a:spcAft>
              <a:buClr>
                <a:schemeClr val="dk1"/>
              </a:buClr>
              <a:buSzPts val="1200"/>
              <a:buFont typeface="Times New Roman"/>
              <a:buChar char="●"/>
            </a:pPr>
            <a:r>
              <a:rPr lang="es" sz="1200">
                <a:solidFill>
                  <a:schemeClr val="dk1"/>
                </a:solidFill>
                <a:latin typeface="Times New Roman"/>
                <a:ea typeface="Times New Roman"/>
                <a:cs typeface="Times New Roman"/>
                <a:sym typeface="Times New Roman"/>
              </a:rPr>
              <a:t>WEATHER………………………………………………..Page n°9</a:t>
            </a:r>
            <a:endParaRPr sz="1200">
              <a:solidFill>
                <a:schemeClr val="dk1"/>
              </a:solidFill>
              <a:latin typeface="Times New Roman"/>
              <a:ea typeface="Times New Roman"/>
              <a:cs typeface="Times New Roman"/>
              <a:sym typeface="Times New Roman"/>
            </a:endParaRPr>
          </a:p>
          <a:p>
            <a:pPr marL="457200" lvl="0" indent="0" algn="l" rtl="0">
              <a:spcBef>
                <a:spcPts val="0"/>
              </a:spcBef>
              <a:spcAft>
                <a:spcPts val="0"/>
              </a:spcAft>
              <a:buNone/>
            </a:pPr>
            <a:endParaRPr sz="1200">
              <a:solidFill>
                <a:schemeClr val="dk1"/>
              </a:solidFill>
              <a:latin typeface="Times New Roman"/>
              <a:ea typeface="Times New Roman"/>
              <a:cs typeface="Times New Roman"/>
              <a:sym typeface="Times New Roman"/>
            </a:endParaRPr>
          </a:p>
          <a:p>
            <a:pPr marL="457200" lvl="0" indent="-304800" algn="l" rtl="0">
              <a:spcBef>
                <a:spcPts val="0"/>
              </a:spcBef>
              <a:spcAft>
                <a:spcPts val="0"/>
              </a:spcAft>
              <a:buClr>
                <a:schemeClr val="dk1"/>
              </a:buClr>
              <a:buSzPts val="1200"/>
              <a:buFont typeface="Times New Roman"/>
              <a:buChar char="●"/>
            </a:pPr>
            <a:r>
              <a:rPr lang="es" sz="1200">
                <a:solidFill>
                  <a:schemeClr val="dk1"/>
                </a:solidFill>
                <a:latin typeface="Times New Roman"/>
                <a:ea typeface="Times New Roman"/>
                <a:cs typeface="Times New Roman"/>
                <a:sym typeface="Times New Roman"/>
              </a:rPr>
              <a:t>NATURE……………………………………………….Page n°10-11</a:t>
            </a:r>
            <a:endParaRPr sz="1200">
              <a:solidFill>
                <a:schemeClr val="dk1"/>
              </a:solidFill>
              <a:latin typeface="Times New Roman"/>
              <a:ea typeface="Times New Roman"/>
              <a:cs typeface="Times New Roman"/>
              <a:sym typeface="Times New Roman"/>
            </a:endParaRPr>
          </a:p>
          <a:p>
            <a:pPr marL="457200" lvl="0" indent="0" algn="l" rtl="0">
              <a:spcBef>
                <a:spcPts val="0"/>
              </a:spcBef>
              <a:spcAft>
                <a:spcPts val="0"/>
              </a:spcAft>
              <a:buNone/>
            </a:pPr>
            <a:endParaRPr sz="1200"/>
          </a:p>
          <a:p>
            <a:pPr marL="457200" lvl="0" indent="0" algn="l" rtl="0">
              <a:spcBef>
                <a:spcPts val="0"/>
              </a:spcBef>
              <a:spcAft>
                <a:spcPts val="0"/>
              </a:spcAft>
              <a:buNone/>
            </a:pPr>
            <a:endParaRPr sz="1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s">
                <a:solidFill>
                  <a:schemeClr val="accent5"/>
                </a:solidFill>
                <a:latin typeface="Times New Roman"/>
                <a:ea typeface="Times New Roman"/>
                <a:cs typeface="Times New Roman"/>
                <a:sym typeface="Times New Roman"/>
              </a:rPr>
              <a:t>INTRODUCTION</a:t>
            </a:r>
            <a:endParaRPr>
              <a:solidFill>
                <a:schemeClr val="accent5"/>
              </a:solidFill>
              <a:latin typeface="Times New Roman"/>
              <a:ea typeface="Times New Roman"/>
              <a:cs typeface="Times New Roman"/>
              <a:sym typeface="Times New Roman"/>
            </a:endParaRPr>
          </a:p>
        </p:txBody>
      </p:sp>
      <p:sp>
        <p:nvSpPr>
          <p:cNvPr id="68" name="Google Shape;68;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sz="1400">
                <a:solidFill>
                  <a:schemeClr val="dk1"/>
                </a:solidFill>
                <a:latin typeface="Times New Roman"/>
                <a:ea typeface="Times New Roman"/>
                <a:cs typeface="Times New Roman"/>
                <a:sym typeface="Times New Roman"/>
              </a:rPr>
              <a:t>This is a large forested mountain in south-west Germany, in the state of Baden-Württemberg.</a:t>
            </a:r>
            <a:endParaRPr sz="1400">
              <a:solidFill>
                <a:schemeClr val="dk1"/>
              </a:solidFill>
              <a:latin typeface="Times New Roman"/>
              <a:ea typeface="Times New Roman"/>
              <a:cs typeface="Times New Roman"/>
              <a:sym typeface="Times New Roman"/>
            </a:endParaRPr>
          </a:p>
          <a:p>
            <a:pPr marL="0" lvl="0" indent="0" algn="l" rtl="0">
              <a:spcBef>
                <a:spcPts val="1200"/>
              </a:spcBef>
              <a:spcAft>
                <a:spcPts val="0"/>
              </a:spcAft>
              <a:buNone/>
            </a:pPr>
            <a:r>
              <a:rPr lang="es" sz="1400">
                <a:solidFill>
                  <a:schemeClr val="dk1"/>
                </a:solidFill>
                <a:latin typeface="Times New Roman"/>
                <a:ea typeface="Times New Roman"/>
                <a:cs typeface="Times New Roman"/>
                <a:sym typeface="Times New Roman"/>
              </a:rPr>
              <a:t> The highest mountain is Feldberg with a height of 1493m.</a:t>
            </a:r>
            <a:endParaRPr sz="1400">
              <a:solidFill>
                <a:schemeClr val="dk1"/>
              </a:solidFill>
              <a:latin typeface="Times New Roman"/>
              <a:ea typeface="Times New Roman"/>
              <a:cs typeface="Times New Roman"/>
              <a:sym typeface="Times New Roman"/>
            </a:endParaRPr>
          </a:p>
          <a:p>
            <a:pPr marL="0" lvl="0" indent="0" algn="l" rtl="0">
              <a:spcBef>
                <a:spcPts val="1200"/>
              </a:spcBef>
              <a:spcAft>
                <a:spcPts val="0"/>
              </a:spcAft>
              <a:buNone/>
            </a:pPr>
            <a:r>
              <a:rPr lang="es" sz="1400">
                <a:solidFill>
                  <a:schemeClr val="dk1"/>
                </a:solidFill>
                <a:latin typeface="Times New Roman"/>
                <a:ea typeface="Times New Roman"/>
                <a:cs typeface="Times New Roman"/>
                <a:sym typeface="Times New Roman"/>
              </a:rPr>
              <a:t>It’s length is 160 km ands it’s area is around 6000 km².</a:t>
            </a:r>
            <a:endParaRPr sz="1400">
              <a:solidFill>
                <a:schemeClr val="dk1"/>
              </a:solidFill>
              <a:latin typeface="Times New Roman"/>
              <a:ea typeface="Times New Roman"/>
              <a:cs typeface="Times New Roman"/>
              <a:sym typeface="Times New Roman"/>
            </a:endParaRPr>
          </a:p>
          <a:p>
            <a:pPr marL="0" lvl="0" indent="0" algn="l" rtl="0">
              <a:spcBef>
                <a:spcPts val="1200"/>
              </a:spcBef>
              <a:spcAft>
                <a:spcPts val="0"/>
              </a:spcAft>
              <a:buNone/>
            </a:pPr>
            <a:r>
              <a:rPr lang="es" sz="1400">
                <a:solidFill>
                  <a:schemeClr val="dk1"/>
                </a:solidFill>
                <a:latin typeface="Times New Roman"/>
                <a:ea typeface="Times New Roman"/>
                <a:cs typeface="Times New Roman"/>
                <a:sym typeface="Times New Roman"/>
              </a:rPr>
              <a:t>There are a lot of rivers through it, such as Neckar, Danube or Rhine and the most important lakes are Tittisee and Schluchsee.</a:t>
            </a:r>
            <a:endParaRPr sz="1400">
              <a:solidFill>
                <a:schemeClr val="dk1"/>
              </a:solidFill>
              <a:latin typeface="Times New Roman"/>
              <a:ea typeface="Times New Roman"/>
              <a:cs typeface="Times New Roman"/>
              <a:sym typeface="Times New Roman"/>
            </a:endParaRPr>
          </a:p>
          <a:p>
            <a:pPr marL="0" lvl="0" indent="0" algn="l" rtl="0">
              <a:spcBef>
                <a:spcPts val="1200"/>
              </a:spcBef>
              <a:spcAft>
                <a:spcPts val="1200"/>
              </a:spcAft>
              <a:buNone/>
            </a:pPr>
            <a:endParaRPr sz="1400"/>
          </a:p>
        </p:txBody>
      </p:sp>
      <p:pic>
        <p:nvPicPr>
          <p:cNvPr id="69" name="Google Shape;69;p15"/>
          <p:cNvPicPr preferRelativeResize="0"/>
          <p:nvPr/>
        </p:nvPicPr>
        <p:blipFill>
          <a:blip r:embed="rId3">
            <a:alphaModFix/>
          </a:blip>
          <a:stretch>
            <a:fillRect/>
          </a:stretch>
        </p:blipFill>
        <p:spPr>
          <a:xfrm>
            <a:off x="570588" y="3056450"/>
            <a:ext cx="2314575" cy="1714500"/>
          </a:xfrm>
          <a:prstGeom prst="rect">
            <a:avLst/>
          </a:prstGeom>
          <a:noFill/>
          <a:ln>
            <a:noFill/>
          </a:ln>
        </p:spPr>
      </p:pic>
      <p:pic>
        <p:nvPicPr>
          <p:cNvPr id="70" name="Google Shape;70;p15"/>
          <p:cNvPicPr preferRelativeResize="0"/>
          <p:nvPr/>
        </p:nvPicPr>
        <p:blipFill>
          <a:blip r:embed="rId4">
            <a:alphaModFix/>
          </a:blip>
          <a:stretch>
            <a:fillRect/>
          </a:stretch>
        </p:blipFill>
        <p:spPr>
          <a:xfrm>
            <a:off x="3108100" y="3045738"/>
            <a:ext cx="2314575" cy="1735937"/>
          </a:xfrm>
          <a:prstGeom prst="rect">
            <a:avLst/>
          </a:prstGeom>
          <a:noFill/>
          <a:ln>
            <a:noFill/>
          </a:ln>
        </p:spPr>
      </p:pic>
      <p:pic>
        <p:nvPicPr>
          <p:cNvPr id="71" name="Google Shape;71;p15"/>
          <p:cNvPicPr preferRelativeResize="0"/>
          <p:nvPr/>
        </p:nvPicPr>
        <p:blipFill>
          <a:blip r:embed="rId5">
            <a:alphaModFix/>
          </a:blip>
          <a:stretch>
            <a:fillRect/>
          </a:stretch>
        </p:blipFill>
        <p:spPr>
          <a:xfrm>
            <a:off x="5686798" y="3045750"/>
            <a:ext cx="2633349" cy="1735926"/>
          </a:xfrm>
          <a:prstGeom prst="rect">
            <a:avLst/>
          </a:prstGeom>
          <a:noFill/>
          <a:ln>
            <a:noFill/>
          </a:ln>
        </p:spPr>
      </p:pic>
      <p:sp>
        <p:nvSpPr>
          <p:cNvPr id="72" name="Google Shape;72;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s"/>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s">
                <a:solidFill>
                  <a:schemeClr val="accent5"/>
                </a:solidFill>
                <a:latin typeface="Times New Roman"/>
                <a:ea typeface="Times New Roman"/>
                <a:cs typeface="Times New Roman"/>
                <a:sym typeface="Times New Roman"/>
              </a:rPr>
              <a:t>RIVERS AND LAKES</a:t>
            </a:r>
            <a:endParaRPr>
              <a:solidFill>
                <a:schemeClr val="accent5"/>
              </a:solidFill>
              <a:latin typeface="Times New Roman"/>
              <a:ea typeface="Times New Roman"/>
              <a:cs typeface="Times New Roman"/>
              <a:sym typeface="Times New Roman"/>
            </a:endParaRPr>
          </a:p>
        </p:txBody>
      </p:sp>
      <p:sp>
        <p:nvSpPr>
          <p:cNvPr id="78" name="Google Shape;78;p16"/>
          <p:cNvSpPr txBox="1">
            <a:spLocks noGrp="1"/>
          </p:cNvSpPr>
          <p:nvPr>
            <p:ph type="body" idx="1"/>
          </p:nvPr>
        </p:nvSpPr>
        <p:spPr>
          <a:xfrm>
            <a:off x="311700" y="1000075"/>
            <a:ext cx="5604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 sz="1400">
                <a:solidFill>
                  <a:schemeClr val="dk1"/>
                </a:solidFill>
                <a:latin typeface="Times New Roman"/>
                <a:ea typeface="Times New Roman"/>
                <a:cs typeface="Times New Roman"/>
                <a:sym typeface="Times New Roman"/>
              </a:rPr>
              <a:t>From north to south, thee Black Forest extends over 160km, and the length from east to west is over 50km</a:t>
            </a:r>
            <a:endParaRPr sz="1400">
              <a:solidFill>
                <a:schemeClr val="dk1"/>
              </a:solidFill>
              <a:latin typeface="Times New Roman"/>
              <a:ea typeface="Times New Roman"/>
              <a:cs typeface="Times New Roman"/>
              <a:sym typeface="Times New Roman"/>
            </a:endParaRPr>
          </a:p>
          <a:p>
            <a:pPr marL="0" lvl="0" indent="0" algn="l" rtl="0">
              <a:spcBef>
                <a:spcPts val="1200"/>
              </a:spcBef>
              <a:spcAft>
                <a:spcPts val="0"/>
              </a:spcAft>
              <a:buNone/>
            </a:pPr>
            <a:r>
              <a:rPr lang="es" sz="1400">
                <a:solidFill>
                  <a:schemeClr val="dk1"/>
                </a:solidFill>
                <a:latin typeface="Times New Roman"/>
                <a:ea typeface="Times New Roman"/>
                <a:cs typeface="Times New Roman"/>
                <a:sym typeface="Times New Roman"/>
              </a:rPr>
              <a:t>The three main rivers that run through the Black Forest are the Rhine in the far west, the Neckar across the middle and the Danube, which originates here.</a:t>
            </a:r>
            <a:endParaRPr sz="1400">
              <a:solidFill>
                <a:schemeClr val="dk1"/>
              </a:solidFill>
              <a:latin typeface="Times New Roman"/>
              <a:ea typeface="Times New Roman"/>
              <a:cs typeface="Times New Roman"/>
              <a:sym typeface="Times New Roman"/>
            </a:endParaRPr>
          </a:p>
          <a:p>
            <a:pPr marL="0" lvl="0" indent="0" algn="l" rtl="0">
              <a:spcBef>
                <a:spcPts val="1200"/>
              </a:spcBef>
              <a:spcAft>
                <a:spcPts val="1200"/>
              </a:spcAft>
              <a:buNone/>
            </a:pPr>
            <a:r>
              <a:rPr lang="es" sz="1400">
                <a:solidFill>
                  <a:schemeClr val="dk1"/>
                </a:solidFill>
                <a:latin typeface="Times New Roman"/>
                <a:ea typeface="Times New Roman"/>
                <a:cs typeface="Times New Roman"/>
                <a:sym typeface="Times New Roman"/>
              </a:rPr>
              <a:t>The lakes are mostly of glacial origin, but there are also artificial lakes used for power generation or protection of drinking water.</a:t>
            </a:r>
            <a:endParaRPr sz="1400">
              <a:solidFill>
                <a:schemeClr val="dk1"/>
              </a:solidFill>
              <a:latin typeface="Times New Roman"/>
              <a:ea typeface="Times New Roman"/>
              <a:cs typeface="Times New Roman"/>
              <a:sym typeface="Times New Roman"/>
            </a:endParaRPr>
          </a:p>
        </p:txBody>
      </p:sp>
      <p:pic>
        <p:nvPicPr>
          <p:cNvPr id="79" name="Google Shape;79;p16"/>
          <p:cNvPicPr preferRelativeResize="0"/>
          <p:nvPr/>
        </p:nvPicPr>
        <p:blipFill>
          <a:blip r:embed="rId3">
            <a:alphaModFix/>
          </a:blip>
          <a:stretch>
            <a:fillRect/>
          </a:stretch>
        </p:blipFill>
        <p:spPr>
          <a:xfrm>
            <a:off x="5916300" y="1152475"/>
            <a:ext cx="2889025" cy="3416400"/>
          </a:xfrm>
          <a:prstGeom prst="rect">
            <a:avLst/>
          </a:prstGeom>
          <a:noFill/>
          <a:ln>
            <a:noFill/>
          </a:ln>
        </p:spPr>
      </p:pic>
      <p:pic>
        <p:nvPicPr>
          <p:cNvPr id="80" name="Google Shape;80;p16"/>
          <p:cNvPicPr preferRelativeResize="0"/>
          <p:nvPr/>
        </p:nvPicPr>
        <p:blipFill>
          <a:blip r:embed="rId4">
            <a:alphaModFix/>
          </a:blip>
          <a:stretch>
            <a:fillRect/>
          </a:stretch>
        </p:blipFill>
        <p:spPr>
          <a:xfrm>
            <a:off x="380900" y="3223975"/>
            <a:ext cx="2537001" cy="1690924"/>
          </a:xfrm>
          <a:prstGeom prst="rect">
            <a:avLst/>
          </a:prstGeom>
          <a:noFill/>
          <a:ln>
            <a:noFill/>
          </a:ln>
        </p:spPr>
      </p:pic>
      <p:pic>
        <p:nvPicPr>
          <p:cNvPr id="81" name="Google Shape;81;p16"/>
          <p:cNvPicPr preferRelativeResize="0"/>
          <p:nvPr/>
        </p:nvPicPr>
        <p:blipFill>
          <a:blip r:embed="rId5">
            <a:alphaModFix/>
          </a:blip>
          <a:stretch>
            <a:fillRect/>
          </a:stretch>
        </p:blipFill>
        <p:spPr>
          <a:xfrm>
            <a:off x="3120213" y="3223975"/>
            <a:ext cx="2705480" cy="1690925"/>
          </a:xfrm>
          <a:prstGeom prst="rect">
            <a:avLst/>
          </a:prstGeom>
          <a:noFill/>
          <a:ln>
            <a:noFill/>
          </a:ln>
        </p:spPr>
      </p:pic>
      <p:sp>
        <p:nvSpPr>
          <p:cNvPr id="82" name="Google Shape;82;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s"/>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s">
                <a:solidFill>
                  <a:schemeClr val="accent5"/>
                </a:solidFill>
                <a:latin typeface="Times New Roman"/>
                <a:ea typeface="Times New Roman"/>
                <a:cs typeface="Times New Roman"/>
                <a:sym typeface="Times New Roman"/>
              </a:rPr>
              <a:t>CULTURE</a:t>
            </a:r>
            <a:endParaRPr>
              <a:solidFill>
                <a:schemeClr val="accent5"/>
              </a:solidFill>
              <a:latin typeface="Times New Roman"/>
              <a:ea typeface="Times New Roman"/>
              <a:cs typeface="Times New Roman"/>
              <a:sym typeface="Times New Roman"/>
            </a:endParaRPr>
          </a:p>
        </p:txBody>
      </p:sp>
      <p:sp>
        <p:nvSpPr>
          <p:cNvPr id="88" name="Google Shape;88;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89" name="Google Shape;89;p17"/>
          <p:cNvPicPr preferRelativeResize="0"/>
          <p:nvPr/>
        </p:nvPicPr>
        <p:blipFill>
          <a:blip r:embed="rId3">
            <a:alphaModFix/>
          </a:blip>
          <a:stretch>
            <a:fillRect/>
          </a:stretch>
        </p:blipFill>
        <p:spPr>
          <a:xfrm>
            <a:off x="426650" y="1231050"/>
            <a:ext cx="4688549" cy="2642649"/>
          </a:xfrm>
          <a:prstGeom prst="rect">
            <a:avLst/>
          </a:prstGeom>
          <a:noFill/>
          <a:ln>
            <a:noFill/>
          </a:ln>
        </p:spPr>
      </p:pic>
      <p:sp>
        <p:nvSpPr>
          <p:cNvPr id="90" name="Google Shape;90;p17"/>
          <p:cNvSpPr txBox="1"/>
          <p:nvPr/>
        </p:nvSpPr>
        <p:spPr>
          <a:xfrm>
            <a:off x="426652" y="3873700"/>
            <a:ext cx="42345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1500">
                <a:latin typeface="Times New Roman"/>
                <a:ea typeface="Times New Roman"/>
                <a:cs typeface="Times New Roman"/>
                <a:sym typeface="Times New Roman"/>
              </a:rPr>
              <a:t>TRADITIONAL HOUSES IN BLACK FOREST</a:t>
            </a:r>
            <a:endParaRPr sz="1500">
              <a:latin typeface="Times New Roman"/>
              <a:ea typeface="Times New Roman"/>
              <a:cs typeface="Times New Roman"/>
              <a:sym typeface="Times New Roman"/>
            </a:endParaRPr>
          </a:p>
        </p:txBody>
      </p:sp>
      <p:pic>
        <p:nvPicPr>
          <p:cNvPr id="91" name="Google Shape;91;p17"/>
          <p:cNvPicPr preferRelativeResize="0"/>
          <p:nvPr/>
        </p:nvPicPr>
        <p:blipFill>
          <a:blip r:embed="rId4">
            <a:alphaModFix/>
          </a:blip>
          <a:stretch>
            <a:fillRect/>
          </a:stretch>
        </p:blipFill>
        <p:spPr>
          <a:xfrm>
            <a:off x="5514873" y="141502"/>
            <a:ext cx="2938800" cy="4512875"/>
          </a:xfrm>
          <a:prstGeom prst="rect">
            <a:avLst/>
          </a:prstGeom>
          <a:noFill/>
          <a:ln>
            <a:noFill/>
          </a:ln>
        </p:spPr>
      </p:pic>
      <p:sp>
        <p:nvSpPr>
          <p:cNvPr id="92" name="Google Shape;92;p17"/>
          <p:cNvSpPr txBox="1"/>
          <p:nvPr/>
        </p:nvSpPr>
        <p:spPr>
          <a:xfrm>
            <a:off x="5445425" y="4605800"/>
            <a:ext cx="30777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1500">
                <a:latin typeface="Times New Roman"/>
                <a:ea typeface="Times New Roman"/>
                <a:cs typeface="Times New Roman"/>
                <a:sym typeface="Times New Roman"/>
              </a:rPr>
              <a:t>TRADITIONAL COSTUME</a:t>
            </a:r>
            <a:endParaRPr sz="1500">
              <a:latin typeface="Times New Roman"/>
              <a:ea typeface="Times New Roman"/>
              <a:cs typeface="Times New Roman"/>
              <a:sym typeface="Times New Roman"/>
            </a:endParaRPr>
          </a:p>
        </p:txBody>
      </p:sp>
      <p:sp>
        <p:nvSpPr>
          <p:cNvPr id="93" name="Google Shape;93;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s"/>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8"/>
          <p:cNvSpPr txBox="1">
            <a:spLocks noGrp="1"/>
          </p:cNvSpPr>
          <p:nvPr>
            <p:ph type="title"/>
          </p:nvPr>
        </p:nvSpPr>
        <p:spPr>
          <a:xfrm>
            <a:off x="18625" y="734675"/>
            <a:ext cx="8520600" cy="11043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s" sz="4200">
                <a:solidFill>
                  <a:schemeClr val="accent5"/>
                </a:solidFill>
                <a:latin typeface="Times New Roman"/>
                <a:ea typeface="Times New Roman"/>
                <a:cs typeface="Times New Roman"/>
                <a:sym typeface="Times New Roman"/>
              </a:rPr>
              <a:t>FOOD</a:t>
            </a:r>
            <a:endParaRPr sz="4200">
              <a:solidFill>
                <a:schemeClr val="accent5"/>
              </a:solidFill>
              <a:latin typeface="Times New Roman"/>
              <a:ea typeface="Times New Roman"/>
              <a:cs typeface="Times New Roman"/>
              <a:sym typeface="Times New Roman"/>
            </a:endParaRPr>
          </a:p>
        </p:txBody>
      </p:sp>
      <p:sp>
        <p:nvSpPr>
          <p:cNvPr id="99" name="Google Shape;99;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00" name="Google Shape;100;p18"/>
          <p:cNvPicPr preferRelativeResize="0"/>
          <p:nvPr/>
        </p:nvPicPr>
        <p:blipFill rotWithShape="1">
          <a:blip r:embed="rId3">
            <a:alphaModFix/>
          </a:blip>
          <a:srcRect t="16369" b="11832"/>
          <a:stretch/>
        </p:blipFill>
        <p:spPr>
          <a:xfrm>
            <a:off x="408699" y="17625"/>
            <a:ext cx="2674175" cy="2611350"/>
          </a:xfrm>
          <a:prstGeom prst="rect">
            <a:avLst/>
          </a:prstGeom>
          <a:noFill/>
          <a:ln>
            <a:noFill/>
          </a:ln>
        </p:spPr>
      </p:pic>
      <p:sp>
        <p:nvSpPr>
          <p:cNvPr id="101" name="Google Shape;101;p18"/>
          <p:cNvSpPr txBox="1"/>
          <p:nvPr/>
        </p:nvSpPr>
        <p:spPr>
          <a:xfrm>
            <a:off x="-4625" y="2613675"/>
            <a:ext cx="32475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1500">
                <a:latin typeface="Times New Roman"/>
                <a:ea typeface="Times New Roman"/>
                <a:cs typeface="Times New Roman"/>
                <a:sym typeface="Times New Roman"/>
              </a:rPr>
              <a:t>SCHWARZWÄLDERKIRSCHTORTE</a:t>
            </a:r>
            <a:endParaRPr sz="1500">
              <a:latin typeface="Times New Roman"/>
              <a:ea typeface="Times New Roman"/>
              <a:cs typeface="Times New Roman"/>
              <a:sym typeface="Times New Roman"/>
            </a:endParaRPr>
          </a:p>
          <a:p>
            <a:pPr marL="0" lvl="0" indent="0" algn="ctr" rtl="0">
              <a:spcBef>
                <a:spcPts val="0"/>
              </a:spcBef>
              <a:spcAft>
                <a:spcPts val="0"/>
              </a:spcAft>
              <a:buNone/>
            </a:pPr>
            <a:r>
              <a:rPr lang="es" sz="1500">
                <a:latin typeface="Times New Roman"/>
                <a:ea typeface="Times New Roman"/>
                <a:cs typeface="Times New Roman"/>
                <a:sym typeface="Times New Roman"/>
              </a:rPr>
              <a:t>(BLACKFOREST CAKE)</a:t>
            </a:r>
            <a:endParaRPr sz="1500">
              <a:latin typeface="Times New Roman"/>
              <a:ea typeface="Times New Roman"/>
              <a:cs typeface="Times New Roman"/>
              <a:sym typeface="Times New Roman"/>
            </a:endParaRPr>
          </a:p>
        </p:txBody>
      </p:sp>
      <p:pic>
        <p:nvPicPr>
          <p:cNvPr id="102" name="Google Shape;102;p18"/>
          <p:cNvPicPr preferRelativeResize="0"/>
          <p:nvPr/>
        </p:nvPicPr>
        <p:blipFill>
          <a:blip r:embed="rId4">
            <a:alphaModFix/>
          </a:blip>
          <a:stretch>
            <a:fillRect/>
          </a:stretch>
        </p:blipFill>
        <p:spPr>
          <a:xfrm>
            <a:off x="5419426" y="6450"/>
            <a:ext cx="3306600" cy="2207025"/>
          </a:xfrm>
          <a:prstGeom prst="rect">
            <a:avLst/>
          </a:prstGeom>
          <a:noFill/>
          <a:ln>
            <a:noFill/>
          </a:ln>
        </p:spPr>
      </p:pic>
      <p:sp>
        <p:nvSpPr>
          <p:cNvPr id="103" name="Google Shape;103;p18"/>
          <p:cNvSpPr txBox="1"/>
          <p:nvPr/>
        </p:nvSpPr>
        <p:spPr>
          <a:xfrm>
            <a:off x="5448975" y="2213475"/>
            <a:ext cx="32475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1500">
                <a:latin typeface="Times New Roman"/>
                <a:ea typeface="Times New Roman"/>
                <a:cs typeface="Times New Roman"/>
                <a:sym typeface="Times New Roman"/>
              </a:rPr>
              <a:t>BLACK FOREST HAM</a:t>
            </a:r>
            <a:endParaRPr sz="1500">
              <a:latin typeface="Times New Roman"/>
              <a:ea typeface="Times New Roman"/>
              <a:cs typeface="Times New Roman"/>
              <a:sym typeface="Times New Roman"/>
            </a:endParaRPr>
          </a:p>
        </p:txBody>
      </p:sp>
      <p:sp>
        <p:nvSpPr>
          <p:cNvPr id="104" name="Google Shape;104;p18"/>
          <p:cNvSpPr txBox="1"/>
          <p:nvPr/>
        </p:nvSpPr>
        <p:spPr>
          <a:xfrm>
            <a:off x="2688475" y="3216900"/>
            <a:ext cx="3180900" cy="1569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1500">
                <a:latin typeface="Times New Roman"/>
                <a:ea typeface="Times New Roman"/>
                <a:cs typeface="Times New Roman"/>
                <a:sym typeface="Times New Roman"/>
              </a:rPr>
              <a:t>MAULTASCHEN </a:t>
            </a:r>
            <a:endParaRPr sz="1500">
              <a:latin typeface="Times New Roman"/>
              <a:ea typeface="Times New Roman"/>
              <a:cs typeface="Times New Roman"/>
              <a:sym typeface="Times New Roman"/>
            </a:endParaRPr>
          </a:p>
          <a:p>
            <a:pPr marL="0" lvl="0" indent="0" algn="ctr" rtl="0">
              <a:spcBef>
                <a:spcPts val="0"/>
              </a:spcBef>
              <a:spcAft>
                <a:spcPts val="0"/>
              </a:spcAft>
              <a:buNone/>
            </a:pPr>
            <a:r>
              <a:rPr lang="es" sz="1500">
                <a:latin typeface="Times New Roman"/>
                <a:ea typeface="Times New Roman"/>
                <a:cs typeface="Times New Roman"/>
                <a:sym typeface="Times New Roman"/>
              </a:rPr>
              <a:t>(MEAT-FILLED NOODLES)</a:t>
            </a:r>
            <a:endParaRPr sz="1500">
              <a:latin typeface="Times New Roman"/>
              <a:ea typeface="Times New Roman"/>
              <a:cs typeface="Times New Roman"/>
              <a:sym typeface="Times New Roman"/>
            </a:endParaRPr>
          </a:p>
          <a:p>
            <a:pPr marL="0" lvl="0" indent="0" algn="ctr" rtl="0">
              <a:spcBef>
                <a:spcPts val="0"/>
              </a:spcBef>
              <a:spcAft>
                <a:spcPts val="0"/>
              </a:spcAft>
              <a:buNone/>
            </a:pPr>
            <a:r>
              <a:rPr lang="es" sz="1500">
                <a:latin typeface="Times New Roman"/>
                <a:ea typeface="Times New Roman"/>
                <a:cs typeface="Times New Roman"/>
                <a:sym typeface="Times New Roman"/>
              </a:rPr>
              <a:t>←</a:t>
            </a:r>
            <a:endParaRPr sz="1500">
              <a:latin typeface="Times New Roman"/>
              <a:ea typeface="Times New Roman"/>
              <a:cs typeface="Times New Roman"/>
              <a:sym typeface="Times New Roman"/>
            </a:endParaRPr>
          </a:p>
          <a:p>
            <a:pPr marL="0" lvl="0" indent="0" algn="ctr" rtl="0">
              <a:spcBef>
                <a:spcPts val="0"/>
              </a:spcBef>
              <a:spcAft>
                <a:spcPts val="0"/>
              </a:spcAft>
              <a:buNone/>
            </a:pPr>
            <a:r>
              <a:rPr lang="es" sz="1500">
                <a:latin typeface="Times New Roman"/>
                <a:ea typeface="Times New Roman"/>
                <a:cs typeface="Times New Roman"/>
                <a:sym typeface="Times New Roman"/>
              </a:rPr>
              <a:t>KÄSSPÄTZLE</a:t>
            </a:r>
            <a:endParaRPr sz="1500">
              <a:latin typeface="Times New Roman"/>
              <a:ea typeface="Times New Roman"/>
              <a:cs typeface="Times New Roman"/>
              <a:sym typeface="Times New Roman"/>
            </a:endParaRPr>
          </a:p>
          <a:p>
            <a:pPr marL="0" lvl="0" indent="0" algn="ctr" rtl="0">
              <a:spcBef>
                <a:spcPts val="0"/>
              </a:spcBef>
              <a:spcAft>
                <a:spcPts val="0"/>
              </a:spcAft>
              <a:buNone/>
            </a:pPr>
            <a:r>
              <a:rPr lang="es" sz="1500">
                <a:latin typeface="Times New Roman"/>
                <a:ea typeface="Times New Roman"/>
                <a:cs typeface="Times New Roman"/>
                <a:sym typeface="Times New Roman"/>
              </a:rPr>
              <a:t>(NOODLES WITH CHEESE)</a:t>
            </a:r>
            <a:endParaRPr sz="1500">
              <a:latin typeface="Times New Roman"/>
              <a:ea typeface="Times New Roman"/>
              <a:cs typeface="Times New Roman"/>
              <a:sym typeface="Times New Roman"/>
            </a:endParaRPr>
          </a:p>
          <a:p>
            <a:pPr marL="0" lvl="0" indent="0" algn="ctr" rtl="0">
              <a:spcBef>
                <a:spcPts val="0"/>
              </a:spcBef>
              <a:spcAft>
                <a:spcPts val="0"/>
              </a:spcAft>
              <a:buNone/>
            </a:pPr>
            <a:r>
              <a:rPr lang="es" sz="1500">
                <a:latin typeface="Times New Roman"/>
                <a:ea typeface="Times New Roman"/>
                <a:cs typeface="Times New Roman"/>
                <a:sym typeface="Times New Roman"/>
              </a:rPr>
              <a:t>→</a:t>
            </a:r>
            <a:endParaRPr sz="1500">
              <a:latin typeface="Times New Roman"/>
              <a:ea typeface="Times New Roman"/>
              <a:cs typeface="Times New Roman"/>
              <a:sym typeface="Times New Roman"/>
            </a:endParaRPr>
          </a:p>
        </p:txBody>
      </p:sp>
      <p:pic>
        <p:nvPicPr>
          <p:cNvPr id="105" name="Google Shape;105;p18"/>
          <p:cNvPicPr preferRelativeResize="0"/>
          <p:nvPr/>
        </p:nvPicPr>
        <p:blipFill>
          <a:blip r:embed="rId5">
            <a:alphaModFix/>
          </a:blip>
          <a:stretch>
            <a:fillRect/>
          </a:stretch>
        </p:blipFill>
        <p:spPr>
          <a:xfrm>
            <a:off x="155401" y="3233398"/>
            <a:ext cx="2927472" cy="1536924"/>
          </a:xfrm>
          <a:prstGeom prst="rect">
            <a:avLst/>
          </a:prstGeom>
          <a:noFill/>
          <a:ln>
            <a:noFill/>
          </a:ln>
        </p:spPr>
      </p:pic>
      <p:pic>
        <p:nvPicPr>
          <p:cNvPr id="106" name="Google Shape;106;p18"/>
          <p:cNvPicPr preferRelativeResize="0"/>
          <p:nvPr/>
        </p:nvPicPr>
        <p:blipFill>
          <a:blip r:embed="rId6">
            <a:alphaModFix/>
          </a:blip>
          <a:stretch>
            <a:fillRect/>
          </a:stretch>
        </p:blipFill>
        <p:spPr>
          <a:xfrm>
            <a:off x="5459071" y="3233400"/>
            <a:ext cx="2732278" cy="1536925"/>
          </a:xfrm>
          <a:prstGeom prst="rect">
            <a:avLst/>
          </a:prstGeom>
          <a:noFill/>
          <a:ln>
            <a:noFill/>
          </a:ln>
        </p:spPr>
      </p:pic>
      <p:sp>
        <p:nvSpPr>
          <p:cNvPr id="107" name="Google Shape;107;p18"/>
          <p:cNvSpPr txBox="1"/>
          <p:nvPr/>
        </p:nvSpPr>
        <p:spPr>
          <a:xfrm>
            <a:off x="5384050" y="4697775"/>
            <a:ext cx="3573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08" name="Google Shape;108;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s"/>
              <a:t>6</a:t>
            </a:fld>
            <a:endParaRPr/>
          </a:p>
        </p:txBody>
      </p:sp>
      <p:sp>
        <p:nvSpPr>
          <p:cNvPr id="109" name="Google Shape;109;p18"/>
          <p:cNvSpPr txBox="1"/>
          <p:nvPr/>
        </p:nvSpPr>
        <p:spPr>
          <a:xfrm>
            <a:off x="9211600" y="2907800"/>
            <a:ext cx="4075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s">
                <a:solidFill>
                  <a:schemeClr val="accent5"/>
                </a:solidFill>
                <a:latin typeface="Times New Roman"/>
                <a:ea typeface="Times New Roman"/>
                <a:cs typeface="Times New Roman"/>
                <a:sym typeface="Times New Roman"/>
              </a:rPr>
              <a:t>ECONOMICS</a:t>
            </a:r>
            <a:endParaRPr>
              <a:solidFill>
                <a:schemeClr val="accent5"/>
              </a:solidFill>
              <a:latin typeface="Times New Roman"/>
              <a:ea typeface="Times New Roman"/>
              <a:cs typeface="Times New Roman"/>
              <a:sym typeface="Times New Roman"/>
            </a:endParaRPr>
          </a:p>
        </p:txBody>
      </p:sp>
      <p:sp>
        <p:nvSpPr>
          <p:cNvPr id="115" name="Google Shape;115;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s" sz="1400">
                <a:solidFill>
                  <a:schemeClr val="dk1"/>
                </a:solidFill>
                <a:latin typeface="Times New Roman"/>
                <a:ea typeface="Times New Roman"/>
                <a:cs typeface="Times New Roman"/>
                <a:sym typeface="Times New Roman"/>
              </a:rPr>
              <a:t>This area was known for forestry and the mining of ore deposits, but now the tourism is the primary industry, with 300.000 jobs.</a:t>
            </a:r>
            <a:endParaRPr sz="1000">
              <a:solidFill>
                <a:schemeClr val="dk1"/>
              </a:solidFill>
              <a:latin typeface="Times New Roman"/>
              <a:ea typeface="Times New Roman"/>
              <a:cs typeface="Times New Roman"/>
              <a:sym typeface="Times New Roman"/>
            </a:endParaRPr>
          </a:p>
        </p:txBody>
      </p:sp>
      <p:pic>
        <p:nvPicPr>
          <p:cNvPr id="116" name="Google Shape;116;p19"/>
          <p:cNvPicPr preferRelativeResize="0"/>
          <p:nvPr/>
        </p:nvPicPr>
        <p:blipFill>
          <a:blip r:embed="rId3">
            <a:alphaModFix/>
          </a:blip>
          <a:stretch>
            <a:fillRect/>
          </a:stretch>
        </p:blipFill>
        <p:spPr>
          <a:xfrm>
            <a:off x="452800" y="2260700"/>
            <a:ext cx="2145524" cy="1552750"/>
          </a:xfrm>
          <a:prstGeom prst="rect">
            <a:avLst/>
          </a:prstGeom>
          <a:noFill/>
          <a:ln>
            <a:noFill/>
          </a:ln>
        </p:spPr>
      </p:pic>
      <p:pic>
        <p:nvPicPr>
          <p:cNvPr id="117" name="Google Shape;117;p19"/>
          <p:cNvPicPr preferRelativeResize="0"/>
          <p:nvPr/>
        </p:nvPicPr>
        <p:blipFill>
          <a:blip r:embed="rId4">
            <a:alphaModFix/>
          </a:blip>
          <a:stretch>
            <a:fillRect/>
          </a:stretch>
        </p:blipFill>
        <p:spPr>
          <a:xfrm>
            <a:off x="3042225" y="2260700"/>
            <a:ext cx="2738025" cy="1552749"/>
          </a:xfrm>
          <a:prstGeom prst="rect">
            <a:avLst/>
          </a:prstGeom>
          <a:noFill/>
          <a:ln>
            <a:noFill/>
          </a:ln>
        </p:spPr>
      </p:pic>
      <p:pic>
        <p:nvPicPr>
          <p:cNvPr id="118" name="Google Shape;118;p19"/>
          <p:cNvPicPr preferRelativeResize="0"/>
          <p:nvPr/>
        </p:nvPicPr>
        <p:blipFill>
          <a:blip r:embed="rId5">
            <a:alphaModFix/>
          </a:blip>
          <a:stretch>
            <a:fillRect/>
          </a:stretch>
        </p:blipFill>
        <p:spPr>
          <a:xfrm>
            <a:off x="6224162" y="2260700"/>
            <a:ext cx="2268763" cy="1552750"/>
          </a:xfrm>
          <a:prstGeom prst="rect">
            <a:avLst/>
          </a:prstGeom>
          <a:noFill/>
          <a:ln>
            <a:noFill/>
          </a:ln>
        </p:spPr>
      </p:pic>
      <p:sp>
        <p:nvSpPr>
          <p:cNvPr id="119" name="Google Shape;119;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s">
                <a:solidFill>
                  <a:schemeClr val="accent5"/>
                </a:solidFill>
                <a:latin typeface="Times New Roman"/>
                <a:ea typeface="Times New Roman"/>
                <a:cs typeface="Times New Roman"/>
                <a:sym typeface="Times New Roman"/>
              </a:rPr>
              <a:t>ANIMALS</a:t>
            </a:r>
            <a:endParaRPr>
              <a:solidFill>
                <a:schemeClr val="accent5"/>
              </a:solidFill>
              <a:latin typeface="Times New Roman"/>
              <a:ea typeface="Times New Roman"/>
              <a:cs typeface="Times New Roman"/>
              <a:sym typeface="Times New Roman"/>
            </a:endParaRPr>
          </a:p>
        </p:txBody>
      </p:sp>
      <p:sp>
        <p:nvSpPr>
          <p:cNvPr id="125" name="Google Shape;125;p2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s" sz="1400">
                <a:solidFill>
                  <a:schemeClr val="dk1"/>
                </a:solidFill>
                <a:latin typeface="Times New Roman"/>
                <a:ea typeface="Times New Roman"/>
                <a:cs typeface="Times New Roman"/>
                <a:sym typeface="Times New Roman"/>
              </a:rPr>
              <a:t>There are a lot of animals living here, such as owls, wolves, rabbits,  deers, boars, squirrels, lince, badgers, snakes, foxes and wild chickens. </a:t>
            </a:r>
            <a:endParaRPr sz="1400">
              <a:solidFill>
                <a:schemeClr val="dk1"/>
              </a:solidFill>
              <a:latin typeface="Times New Roman"/>
              <a:ea typeface="Times New Roman"/>
              <a:cs typeface="Times New Roman"/>
              <a:sym typeface="Times New Roman"/>
            </a:endParaRPr>
          </a:p>
        </p:txBody>
      </p:sp>
      <p:pic>
        <p:nvPicPr>
          <p:cNvPr id="126" name="Google Shape;126;p20"/>
          <p:cNvPicPr preferRelativeResize="0"/>
          <p:nvPr/>
        </p:nvPicPr>
        <p:blipFill>
          <a:blip r:embed="rId3">
            <a:alphaModFix/>
          </a:blip>
          <a:stretch>
            <a:fillRect/>
          </a:stretch>
        </p:blipFill>
        <p:spPr>
          <a:xfrm>
            <a:off x="474425" y="1818250"/>
            <a:ext cx="1443300" cy="1082476"/>
          </a:xfrm>
          <a:prstGeom prst="rect">
            <a:avLst/>
          </a:prstGeom>
          <a:noFill/>
          <a:ln>
            <a:noFill/>
          </a:ln>
        </p:spPr>
      </p:pic>
      <p:pic>
        <p:nvPicPr>
          <p:cNvPr id="127" name="Google Shape;127;p20"/>
          <p:cNvPicPr preferRelativeResize="0"/>
          <p:nvPr/>
        </p:nvPicPr>
        <p:blipFill>
          <a:blip r:embed="rId4">
            <a:alphaModFix/>
          </a:blip>
          <a:stretch>
            <a:fillRect/>
          </a:stretch>
        </p:blipFill>
        <p:spPr>
          <a:xfrm>
            <a:off x="2101251" y="1818250"/>
            <a:ext cx="1586826" cy="1082475"/>
          </a:xfrm>
          <a:prstGeom prst="rect">
            <a:avLst/>
          </a:prstGeom>
          <a:noFill/>
          <a:ln>
            <a:noFill/>
          </a:ln>
        </p:spPr>
      </p:pic>
      <p:pic>
        <p:nvPicPr>
          <p:cNvPr id="128" name="Google Shape;128;p20"/>
          <p:cNvPicPr preferRelativeResize="0"/>
          <p:nvPr/>
        </p:nvPicPr>
        <p:blipFill>
          <a:blip r:embed="rId5">
            <a:alphaModFix/>
          </a:blip>
          <a:stretch>
            <a:fillRect/>
          </a:stretch>
        </p:blipFill>
        <p:spPr>
          <a:xfrm>
            <a:off x="4018575" y="1818250"/>
            <a:ext cx="1487859" cy="1082476"/>
          </a:xfrm>
          <a:prstGeom prst="rect">
            <a:avLst/>
          </a:prstGeom>
          <a:noFill/>
          <a:ln>
            <a:noFill/>
          </a:ln>
        </p:spPr>
      </p:pic>
      <p:pic>
        <p:nvPicPr>
          <p:cNvPr id="129" name="Google Shape;129;p20"/>
          <p:cNvPicPr preferRelativeResize="0"/>
          <p:nvPr/>
        </p:nvPicPr>
        <p:blipFill>
          <a:blip r:embed="rId6">
            <a:alphaModFix/>
          </a:blip>
          <a:stretch>
            <a:fillRect/>
          </a:stretch>
        </p:blipFill>
        <p:spPr>
          <a:xfrm>
            <a:off x="5805637" y="1818250"/>
            <a:ext cx="1626037" cy="1082476"/>
          </a:xfrm>
          <a:prstGeom prst="rect">
            <a:avLst/>
          </a:prstGeom>
          <a:noFill/>
          <a:ln>
            <a:noFill/>
          </a:ln>
        </p:spPr>
      </p:pic>
      <p:pic>
        <p:nvPicPr>
          <p:cNvPr id="130" name="Google Shape;130;p20"/>
          <p:cNvPicPr preferRelativeResize="0"/>
          <p:nvPr/>
        </p:nvPicPr>
        <p:blipFill>
          <a:blip r:embed="rId7">
            <a:alphaModFix/>
          </a:blip>
          <a:stretch>
            <a:fillRect/>
          </a:stretch>
        </p:blipFill>
        <p:spPr>
          <a:xfrm>
            <a:off x="474425" y="3063425"/>
            <a:ext cx="1443302" cy="1082474"/>
          </a:xfrm>
          <a:prstGeom prst="rect">
            <a:avLst/>
          </a:prstGeom>
          <a:noFill/>
          <a:ln>
            <a:noFill/>
          </a:ln>
        </p:spPr>
      </p:pic>
      <p:pic>
        <p:nvPicPr>
          <p:cNvPr id="131" name="Google Shape;131;p20"/>
          <p:cNvPicPr preferRelativeResize="0"/>
          <p:nvPr/>
        </p:nvPicPr>
        <p:blipFill>
          <a:blip r:embed="rId8">
            <a:alphaModFix/>
          </a:blip>
          <a:stretch>
            <a:fillRect/>
          </a:stretch>
        </p:blipFill>
        <p:spPr>
          <a:xfrm>
            <a:off x="2101250" y="3063425"/>
            <a:ext cx="1586826" cy="1082475"/>
          </a:xfrm>
          <a:prstGeom prst="rect">
            <a:avLst/>
          </a:prstGeom>
          <a:noFill/>
          <a:ln>
            <a:noFill/>
          </a:ln>
        </p:spPr>
      </p:pic>
      <p:pic>
        <p:nvPicPr>
          <p:cNvPr id="132" name="Google Shape;132;p20"/>
          <p:cNvPicPr preferRelativeResize="0"/>
          <p:nvPr/>
        </p:nvPicPr>
        <p:blipFill>
          <a:blip r:embed="rId9">
            <a:alphaModFix/>
          </a:blip>
          <a:stretch>
            <a:fillRect/>
          </a:stretch>
        </p:blipFill>
        <p:spPr>
          <a:xfrm>
            <a:off x="4018575" y="3063425"/>
            <a:ext cx="1487851" cy="1082474"/>
          </a:xfrm>
          <a:prstGeom prst="rect">
            <a:avLst/>
          </a:prstGeom>
          <a:noFill/>
          <a:ln>
            <a:noFill/>
          </a:ln>
        </p:spPr>
      </p:pic>
      <p:pic>
        <p:nvPicPr>
          <p:cNvPr id="133" name="Google Shape;133;p20"/>
          <p:cNvPicPr preferRelativeResize="0"/>
          <p:nvPr/>
        </p:nvPicPr>
        <p:blipFill rotWithShape="1">
          <a:blip r:embed="rId10">
            <a:alphaModFix/>
          </a:blip>
          <a:srcRect t="-82355" b="-52275"/>
          <a:stretch/>
        </p:blipFill>
        <p:spPr>
          <a:xfrm>
            <a:off x="5805625" y="2171975"/>
            <a:ext cx="1626051" cy="2539950"/>
          </a:xfrm>
          <a:prstGeom prst="rect">
            <a:avLst/>
          </a:prstGeom>
          <a:noFill/>
          <a:ln>
            <a:noFill/>
          </a:ln>
        </p:spPr>
      </p:pic>
      <p:sp>
        <p:nvSpPr>
          <p:cNvPr id="134" name="Google Shape;134;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pic>
        <p:nvPicPr>
          <p:cNvPr id="139" name="Google Shape;139;p21"/>
          <p:cNvPicPr preferRelativeResize="0"/>
          <p:nvPr/>
        </p:nvPicPr>
        <p:blipFill>
          <a:blip r:embed="rId3">
            <a:alphaModFix/>
          </a:blip>
          <a:stretch>
            <a:fillRect/>
          </a:stretch>
        </p:blipFill>
        <p:spPr>
          <a:xfrm>
            <a:off x="4401225" y="1174950"/>
            <a:ext cx="4619923" cy="2937951"/>
          </a:xfrm>
          <a:prstGeom prst="rect">
            <a:avLst/>
          </a:prstGeom>
          <a:noFill/>
          <a:ln>
            <a:noFill/>
          </a:ln>
        </p:spPr>
      </p:pic>
      <p:sp>
        <p:nvSpPr>
          <p:cNvPr id="140" name="Google Shape;140;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s">
                <a:solidFill>
                  <a:schemeClr val="accent5"/>
                </a:solidFill>
                <a:latin typeface="Times New Roman"/>
                <a:ea typeface="Times New Roman"/>
                <a:cs typeface="Times New Roman"/>
                <a:sym typeface="Times New Roman"/>
              </a:rPr>
              <a:t>WEATHER</a:t>
            </a:r>
            <a:endParaRPr>
              <a:solidFill>
                <a:schemeClr val="accent5"/>
              </a:solidFill>
              <a:latin typeface="Times New Roman"/>
              <a:ea typeface="Times New Roman"/>
              <a:cs typeface="Times New Roman"/>
              <a:sym typeface="Times New Roman"/>
            </a:endParaRPr>
          </a:p>
        </p:txBody>
      </p:sp>
      <p:sp>
        <p:nvSpPr>
          <p:cNvPr id="141" name="Google Shape;141;p21"/>
          <p:cNvSpPr txBox="1">
            <a:spLocks noGrp="1"/>
          </p:cNvSpPr>
          <p:nvPr>
            <p:ph type="body" idx="1"/>
          </p:nvPr>
        </p:nvSpPr>
        <p:spPr>
          <a:xfrm>
            <a:off x="311700" y="1174950"/>
            <a:ext cx="3962100" cy="3203700"/>
          </a:xfrm>
          <a:prstGeom prst="rect">
            <a:avLst/>
          </a:prstGeom>
        </p:spPr>
        <p:txBody>
          <a:bodyPr spcFirstLastPara="1" wrap="square" lIns="91425" tIns="91425" rIns="91425" bIns="91425" anchor="t" anchorCtr="0">
            <a:normAutofit fontScale="77500"/>
          </a:bodyPr>
          <a:lstStyle/>
          <a:p>
            <a:pPr marL="0" lvl="0" indent="0" algn="l" rtl="0">
              <a:spcBef>
                <a:spcPts val="0"/>
              </a:spcBef>
              <a:spcAft>
                <a:spcPts val="0"/>
              </a:spcAft>
              <a:buNone/>
            </a:pPr>
            <a:r>
              <a:rPr lang="es">
                <a:solidFill>
                  <a:schemeClr val="dk1"/>
                </a:solidFill>
                <a:latin typeface="Times New Roman"/>
                <a:ea typeface="Times New Roman"/>
                <a:cs typeface="Times New Roman"/>
                <a:sym typeface="Times New Roman"/>
              </a:rPr>
              <a:t>The Germans call the forest “Schwarzwald” which directly translates to black forest.</a:t>
            </a:r>
            <a:endParaRPr>
              <a:solidFill>
                <a:schemeClr val="dk1"/>
              </a:solidFill>
              <a:latin typeface="Times New Roman"/>
              <a:ea typeface="Times New Roman"/>
              <a:cs typeface="Times New Roman"/>
              <a:sym typeface="Times New Roman"/>
            </a:endParaRPr>
          </a:p>
          <a:p>
            <a:pPr marL="0" lvl="0" indent="0" algn="l" rtl="0">
              <a:spcBef>
                <a:spcPts val="1200"/>
              </a:spcBef>
              <a:spcAft>
                <a:spcPts val="0"/>
              </a:spcAft>
              <a:buNone/>
            </a:pPr>
            <a:r>
              <a:rPr lang="es">
                <a:solidFill>
                  <a:schemeClr val="dk1"/>
                </a:solidFill>
                <a:latin typeface="Times New Roman"/>
                <a:ea typeface="Times New Roman"/>
                <a:cs typeface="Times New Roman"/>
                <a:sym typeface="Times New Roman"/>
              </a:rPr>
              <a:t>The origins of the name dates back to the Romans who called the forest “Silva Nigra”. </a:t>
            </a:r>
            <a:endParaRPr>
              <a:solidFill>
                <a:schemeClr val="dk1"/>
              </a:solidFill>
              <a:latin typeface="Times New Roman"/>
              <a:ea typeface="Times New Roman"/>
              <a:cs typeface="Times New Roman"/>
              <a:sym typeface="Times New Roman"/>
            </a:endParaRPr>
          </a:p>
          <a:p>
            <a:pPr marL="0" lvl="0" indent="0" algn="l" rtl="0">
              <a:spcBef>
                <a:spcPts val="1200"/>
              </a:spcBef>
              <a:spcAft>
                <a:spcPts val="0"/>
              </a:spcAft>
              <a:buNone/>
            </a:pPr>
            <a:r>
              <a:rPr lang="es">
                <a:solidFill>
                  <a:schemeClr val="dk1"/>
                </a:solidFill>
                <a:latin typeface="Times New Roman"/>
                <a:ea typeface="Times New Roman"/>
                <a:cs typeface="Times New Roman"/>
                <a:sym typeface="Times New Roman"/>
              </a:rPr>
              <a:t>The Black Forest is one of the</a:t>
            </a:r>
            <a:r>
              <a:rPr lang="es">
                <a:solidFill>
                  <a:schemeClr val="dk1"/>
                </a:solidFill>
                <a:uFill>
                  <a:noFill/>
                </a:u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 </a:t>
            </a:r>
            <a:r>
              <a:rPr lang="es">
                <a:solidFill>
                  <a:schemeClr val="dk1"/>
                </a:solidFill>
                <a:latin typeface="Times New Roman"/>
                <a:ea typeface="Times New Roman"/>
                <a:cs typeface="Times New Roman"/>
                <a:sym typeface="Times New Roman"/>
              </a:rPr>
              <a:t>sunniest and warmer regions in Germany. Average high temperatures in the summer reach around 25°C, with lows only dropping around an average of 14°C. </a:t>
            </a:r>
            <a:endParaRPr>
              <a:solidFill>
                <a:schemeClr val="dk1"/>
              </a:solidFill>
              <a:latin typeface="Times New Roman"/>
              <a:ea typeface="Times New Roman"/>
              <a:cs typeface="Times New Roman"/>
              <a:sym typeface="Times New Roman"/>
            </a:endParaRPr>
          </a:p>
          <a:p>
            <a:pPr marL="0" lvl="0" indent="0" algn="l" rtl="0">
              <a:spcBef>
                <a:spcPts val="1200"/>
              </a:spcBef>
              <a:spcAft>
                <a:spcPts val="1200"/>
              </a:spcAft>
              <a:buNone/>
            </a:pPr>
            <a:r>
              <a:rPr lang="es">
                <a:solidFill>
                  <a:schemeClr val="dk1"/>
                </a:solidFill>
                <a:latin typeface="Times New Roman"/>
                <a:ea typeface="Times New Roman"/>
                <a:cs typeface="Times New Roman"/>
                <a:sym typeface="Times New Roman"/>
              </a:rPr>
              <a:t>After autumn the temperatures can reach an average low of -3°C and highs just above freezing.</a:t>
            </a:r>
            <a:endParaRPr>
              <a:solidFill>
                <a:schemeClr val="dk1"/>
              </a:solidFill>
              <a:latin typeface="Times New Roman"/>
              <a:ea typeface="Times New Roman"/>
              <a:cs typeface="Times New Roman"/>
              <a:sym typeface="Times New Roman"/>
            </a:endParaRPr>
          </a:p>
        </p:txBody>
      </p:sp>
      <p:sp>
        <p:nvSpPr>
          <p:cNvPr id="142" name="Google Shape;142;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s"/>
              <a:t>9</a:t>
            </a:fld>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545</Words>
  <Application>Microsoft Office PowerPoint</Application>
  <PresentationFormat>Bildschirmpräsentation (16:9)</PresentationFormat>
  <Paragraphs>65</Paragraphs>
  <Slides>12</Slides>
  <Notes>12</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12</vt:i4>
      </vt:variant>
    </vt:vector>
  </HeadingPairs>
  <TitlesOfParts>
    <vt:vector size="15" baseType="lpstr">
      <vt:lpstr>Arial</vt:lpstr>
      <vt:lpstr>Times New Roman</vt:lpstr>
      <vt:lpstr>Simple Light</vt:lpstr>
      <vt:lpstr>BLACK FOREST AREA</vt:lpstr>
      <vt:lpstr>STRUCTURE</vt:lpstr>
      <vt:lpstr>INTRODUCTION</vt:lpstr>
      <vt:lpstr>RIVERS AND LAKES</vt:lpstr>
      <vt:lpstr>CULTURE</vt:lpstr>
      <vt:lpstr>FOOD</vt:lpstr>
      <vt:lpstr>ECONOMICS</vt:lpstr>
      <vt:lpstr>ANIMALS</vt:lpstr>
      <vt:lpstr>WEATHER</vt:lpstr>
      <vt:lpstr>NATURE</vt:lpstr>
      <vt:lpstr>NATURE</vt:lpstr>
      <vt:lpstr>NATURE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BLACK FOREST AREA</dc:title>
  <dc:creator>Monika Kettenhofen</dc:creator>
  <cp:lastModifiedBy>Monika Kettenhofen</cp:lastModifiedBy>
  <cp:revision>1</cp:revision>
  <dcterms:modified xsi:type="dcterms:W3CDTF">2022-11-10T07:08:53Z</dcterms:modified>
</cp:coreProperties>
</file>